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4"/>
  </p:sldMasterIdLst>
  <p:sldIdLst>
    <p:sldId id="256" r:id="rId5"/>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7E8"/>
    <a:srgbClr val="EC1C24"/>
    <a:srgbClr val="4B0099"/>
    <a:srgbClr val="FFCCFF"/>
    <a:srgbClr val="5400AB"/>
    <a:srgbClr val="6200C5"/>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D3270B-6EA6-456B-A1BE-E89C0F00B0C4}" v="17" dt="2020-05-28T01:11:36.7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57" autoAdjust="0"/>
  </p:normalViewPr>
  <p:slideViewPr>
    <p:cSldViewPr snapToGrid="0" snapToObjects="1">
      <p:cViewPr varScale="1">
        <p:scale>
          <a:sx n="86" d="100"/>
          <a:sy n="86" d="100"/>
        </p:scale>
        <p:origin x="930" y="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FB5116-5ABF-B841-85C9-49BAF7C05A99}" type="slidenum">
              <a:rPr lang="en-US" smtClean="0"/>
              <a:t>‹#›</a:t>
            </a:fld>
            <a:endParaRPr lang="en-US" dirty="0"/>
          </a:p>
        </p:txBody>
      </p:sp>
    </p:spTree>
    <p:extLst>
      <p:ext uri="{BB962C8B-B14F-4D97-AF65-F5344CB8AC3E}">
        <p14:creationId xmlns:p14="http://schemas.microsoft.com/office/powerpoint/2010/main" val="2545812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BDD3EB-5DEF-7048-842F-232CB78138DC}" type="datetimeFigureOut">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FB5116-5ABF-B841-85C9-49BAF7C05A99}" type="slidenum">
              <a:rPr lang="en-US" smtClean="0"/>
              <a:t>‹#›</a:t>
            </a:fld>
            <a:endParaRPr lang="en-US" dirty="0"/>
          </a:p>
        </p:txBody>
      </p:sp>
    </p:spTree>
    <p:extLst>
      <p:ext uri="{BB962C8B-B14F-4D97-AF65-F5344CB8AC3E}">
        <p14:creationId xmlns:p14="http://schemas.microsoft.com/office/powerpoint/2010/main" val="751393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BDD3EB-5DEF-7048-842F-232CB78138DC}" type="datetimeFigureOut">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FB5116-5ABF-B841-85C9-49BAF7C05A99}" type="slidenum">
              <a:rPr lang="en-US" smtClean="0"/>
              <a:t>‹#›</a:t>
            </a:fld>
            <a:endParaRPr lang="en-US" dirty="0"/>
          </a:p>
        </p:txBody>
      </p:sp>
    </p:spTree>
    <p:extLst>
      <p:ext uri="{BB962C8B-B14F-4D97-AF65-F5344CB8AC3E}">
        <p14:creationId xmlns:p14="http://schemas.microsoft.com/office/powerpoint/2010/main" val="3548501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BDD3EB-5DEF-7048-842F-232CB78138DC}" type="datetimeFigureOut">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FB5116-5ABF-B841-85C9-49BAF7C05A99}" type="slidenum">
              <a:rPr lang="en-US" smtClean="0"/>
              <a:t>‹#›</a:t>
            </a:fld>
            <a:endParaRPr lang="en-US" dirty="0"/>
          </a:p>
        </p:txBody>
      </p:sp>
    </p:spTree>
    <p:extLst>
      <p:ext uri="{BB962C8B-B14F-4D97-AF65-F5344CB8AC3E}">
        <p14:creationId xmlns:p14="http://schemas.microsoft.com/office/powerpoint/2010/main" val="3004726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FB5116-5ABF-B841-85C9-49BAF7C05A99}" type="slidenum">
              <a:rPr lang="en-US" smtClean="0"/>
              <a:t>‹#›</a:t>
            </a:fld>
            <a:endParaRPr lang="en-US" dirty="0"/>
          </a:p>
        </p:txBody>
      </p:sp>
    </p:spTree>
    <p:extLst>
      <p:ext uri="{BB962C8B-B14F-4D97-AF65-F5344CB8AC3E}">
        <p14:creationId xmlns:p14="http://schemas.microsoft.com/office/powerpoint/2010/main" val="2346083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BDD3EB-5DEF-7048-842F-232CB78138DC}" type="datetimeFigureOut">
              <a:rPr lang="en-US" smtClean="0"/>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FB5116-5ABF-B841-85C9-49BAF7C05A99}" type="slidenum">
              <a:rPr lang="en-US" smtClean="0"/>
              <a:t>‹#›</a:t>
            </a:fld>
            <a:endParaRPr lang="en-US" dirty="0"/>
          </a:p>
        </p:txBody>
      </p:sp>
    </p:spTree>
    <p:extLst>
      <p:ext uri="{BB962C8B-B14F-4D97-AF65-F5344CB8AC3E}">
        <p14:creationId xmlns:p14="http://schemas.microsoft.com/office/powerpoint/2010/main" val="2022220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BDD3EB-5DEF-7048-842F-232CB78138DC}" type="datetimeFigureOut">
              <a:rPr lang="en-US" smtClean="0"/>
              <a:t>5/28/2020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FB5116-5ABF-B841-85C9-49BAF7C05A99}" type="slidenum">
              <a:rPr lang="en-US" smtClean="0"/>
              <a:t>‹#›</a:t>
            </a:fld>
            <a:endParaRPr lang="en-US" dirty="0"/>
          </a:p>
        </p:txBody>
      </p:sp>
    </p:spTree>
    <p:extLst>
      <p:ext uri="{BB962C8B-B14F-4D97-AF65-F5344CB8AC3E}">
        <p14:creationId xmlns:p14="http://schemas.microsoft.com/office/powerpoint/2010/main" val="2890603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BDD3EB-5DEF-7048-842F-232CB78138DC}" type="datetimeFigureOut">
              <a:rPr lang="en-US" smtClean="0"/>
              <a:t>5/28/2020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FB5116-5ABF-B841-85C9-49BAF7C05A99}" type="slidenum">
              <a:rPr lang="en-US" smtClean="0"/>
              <a:t>‹#›</a:t>
            </a:fld>
            <a:endParaRPr lang="en-US" dirty="0"/>
          </a:p>
        </p:txBody>
      </p:sp>
    </p:spTree>
    <p:extLst>
      <p:ext uri="{BB962C8B-B14F-4D97-AF65-F5344CB8AC3E}">
        <p14:creationId xmlns:p14="http://schemas.microsoft.com/office/powerpoint/2010/main" val="2344892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FB5116-5ABF-B841-85C9-49BAF7C05A99}" type="slidenum">
              <a:rPr lang="en-US" smtClean="0"/>
              <a:t>‹#›</a:t>
            </a:fld>
            <a:endParaRPr lang="en-US" dirty="0"/>
          </a:p>
        </p:txBody>
      </p:sp>
    </p:spTree>
    <p:extLst>
      <p:ext uri="{BB962C8B-B14F-4D97-AF65-F5344CB8AC3E}">
        <p14:creationId xmlns:p14="http://schemas.microsoft.com/office/powerpoint/2010/main" val="1712821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FDBDD3EB-5DEF-7048-842F-232CB78138DC}" type="datetimeFigureOut">
              <a:rPr lang="en-US" smtClean="0"/>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FB5116-5ABF-B841-85C9-49BAF7C05A99}" type="slidenum">
              <a:rPr lang="en-US" smtClean="0"/>
              <a:t>‹#›</a:t>
            </a:fld>
            <a:endParaRPr lang="en-US" dirty="0"/>
          </a:p>
        </p:txBody>
      </p:sp>
    </p:spTree>
    <p:extLst>
      <p:ext uri="{BB962C8B-B14F-4D97-AF65-F5344CB8AC3E}">
        <p14:creationId xmlns:p14="http://schemas.microsoft.com/office/powerpoint/2010/main" val="2338933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FDBDD3EB-5DEF-7048-842F-232CB78138DC}" type="datetimeFigureOut">
              <a:rPr lang="en-US" smtClean="0"/>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FB5116-5ABF-B841-85C9-49BAF7C05A99}" type="slidenum">
              <a:rPr lang="en-US" smtClean="0"/>
              <a:t>‹#›</a:t>
            </a:fld>
            <a:endParaRPr lang="en-US" dirty="0"/>
          </a:p>
        </p:txBody>
      </p:sp>
    </p:spTree>
    <p:extLst>
      <p:ext uri="{BB962C8B-B14F-4D97-AF65-F5344CB8AC3E}">
        <p14:creationId xmlns:p14="http://schemas.microsoft.com/office/powerpoint/2010/main" val="114711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FDBDD3EB-5DEF-7048-842F-232CB78138DC}" type="datetimeFigureOut">
              <a:rPr lang="en-US" smtClean="0"/>
              <a:t>5/28/2020</a:t>
            </a:fld>
            <a:endParaRPr lang="en-US" dirty="0"/>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18FB5116-5ABF-B841-85C9-49BAF7C05A99}" type="slidenum">
              <a:rPr lang="en-US" smtClean="0"/>
              <a:t>‹#›</a:t>
            </a:fld>
            <a:endParaRPr lang="en-US" dirty="0"/>
          </a:p>
        </p:txBody>
      </p:sp>
    </p:spTree>
    <p:extLst>
      <p:ext uri="{BB962C8B-B14F-4D97-AF65-F5344CB8AC3E}">
        <p14:creationId xmlns:p14="http://schemas.microsoft.com/office/powerpoint/2010/main" val="270047111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13" userDrawn="1">
          <p15:clr>
            <a:srgbClr val="F26B43"/>
          </p15:clr>
        </p15:guide>
        <p15:guide id="2" pos="455" userDrawn="1">
          <p15:clr>
            <a:srgbClr val="F26B43"/>
          </p15:clr>
        </p15:guide>
        <p15:guide id="3" orient="horz" pos="122" userDrawn="1">
          <p15:clr>
            <a:srgbClr val="F26B43"/>
          </p15:clr>
        </p15:guide>
        <p15:guide id="4" orient="horz" pos="681" userDrawn="1">
          <p15:clr>
            <a:srgbClr val="F26B43"/>
          </p15:clr>
        </p15:guide>
        <p15:guide id="5" orient="horz" pos="571" userDrawn="1">
          <p15:clr>
            <a:srgbClr val="F26B43"/>
          </p15:clr>
        </p15:guide>
        <p15:guide id="6" orient="horz" pos="2445" userDrawn="1">
          <p15:clr>
            <a:srgbClr val="F26B43"/>
          </p15:clr>
        </p15:guide>
        <p15:guide id="7" pos="3168" userDrawn="1">
          <p15:clr>
            <a:srgbClr val="F26B43"/>
          </p15:clr>
        </p15:guide>
        <p15:guide id="8" pos="5881"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Picture 92" descr="A picture containing table&#10;&#10;Description automatically generated">
            <a:extLst>
              <a:ext uri="{FF2B5EF4-FFF2-40B4-BE49-F238E27FC236}">
                <a16:creationId xmlns:a16="http://schemas.microsoft.com/office/drawing/2014/main" id="{A2DBECAC-83FA-6144-8815-733F7B55DABB}"/>
              </a:ext>
            </a:extLst>
          </p:cNvPr>
          <p:cNvPicPr>
            <a:picLocks noChangeAspect="1"/>
          </p:cNvPicPr>
          <p:nvPr/>
        </p:nvPicPr>
        <p:blipFill>
          <a:blip r:embed="rId2"/>
          <a:stretch>
            <a:fillRect/>
          </a:stretch>
        </p:blipFill>
        <p:spPr>
          <a:xfrm>
            <a:off x="86955" y="45408"/>
            <a:ext cx="4576269" cy="1895495"/>
          </a:xfrm>
          <a:prstGeom prst="rect">
            <a:avLst/>
          </a:prstGeom>
        </p:spPr>
      </p:pic>
      <p:pic>
        <p:nvPicPr>
          <p:cNvPr id="63" name="Picture 62" descr="A close up of a sign&#10;&#10;Description automatically generated">
            <a:extLst>
              <a:ext uri="{FF2B5EF4-FFF2-40B4-BE49-F238E27FC236}">
                <a16:creationId xmlns:a16="http://schemas.microsoft.com/office/drawing/2014/main" id="{37CB1AC5-EA12-2B4C-924C-F807A88E8693}"/>
              </a:ext>
            </a:extLst>
          </p:cNvPr>
          <p:cNvPicPr>
            <a:picLocks noChangeAspect="1"/>
          </p:cNvPicPr>
          <p:nvPr/>
        </p:nvPicPr>
        <p:blipFill>
          <a:blip r:embed="rId3">
            <a:alphaModFix/>
          </a:blip>
          <a:stretch>
            <a:fillRect/>
          </a:stretch>
        </p:blipFill>
        <p:spPr>
          <a:xfrm>
            <a:off x="465474" y="290739"/>
            <a:ext cx="3758283" cy="1357555"/>
          </a:xfrm>
          <a:prstGeom prst="rect">
            <a:avLst/>
          </a:prstGeom>
        </p:spPr>
      </p:pic>
      <p:sp>
        <p:nvSpPr>
          <p:cNvPr id="18" name="Rectangle 17">
            <a:extLst>
              <a:ext uri="{FF2B5EF4-FFF2-40B4-BE49-F238E27FC236}">
                <a16:creationId xmlns:a16="http://schemas.microsoft.com/office/drawing/2014/main" id="{A469854D-3B89-0F4B-94B0-43DF76CC2EF2}"/>
              </a:ext>
            </a:extLst>
          </p:cNvPr>
          <p:cNvSpPr/>
          <p:nvPr/>
        </p:nvSpPr>
        <p:spPr>
          <a:xfrm>
            <a:off x="4689419" y="1137835"/>
            <a:ext cx="3746587" cy="525913"/>
          </a:xfrm>
          <a:prstGeom prst="rect">
            <a:avLst/>
          </a:prstGeom>
        </p:spPr>
        <p:txBody>
          <a:bodyPr wrap="square">
            <a:spAutoFit/>
          </a:bodyPr>
          <a:lstStyle/>
          <a:p>
            <a:pPr>
              <a:lnSpc>
                <a:spcPts val="3100"/>
              </a:lnSpc>
            </a:pPr>
            <a:r>
              <a:rPr lang="en-US" sz="4001" b="1" dirty="0">
                <a:solidFill>
                  <a:schemeClr val="dk1"/>
                </a:solidFill>
                <a:latin typeface="Avenir Black" panose="02000503020000020003" pitchFamily="2" charset="0"/>
              </a:rPr>
              <a:t>Heat Stress</a:t>
            </a:r>
          </a:p>
        </p:txBody>
      </p:sp>
      <p:sp>
        <p:nvSpPr>
          <p:cNvPr id="19" name="Rectangle 18">
            <a:extLst>
              <a:ext uri="{FF2B5EF4-FFF2-40B4-BE49-F238E27FC236}">
                <a16:creationId xmlns:a16="http://schemas.microsoft.com/office/drawing/2014/main" id="{8D8B0BBB-4E08-8F49-96B3-7A08548E89DD}"/>
              </a:ext>
            </a:extLst>
          </p:cNvPr>
          <p:cNvSpPr/>
          <p:nvPr/>
        </p:nvSpPr>
        <p:spPr>
          <a:xfrm>
            <a:off x="8875485" y="1149660"/>
            <a:ext cx="879232" cy="498855"/>
          </a:xfrm>
          <a:prstGeom prst="rect">
            <a:avLst/>
          </a:prstGeom>
        </p:spPr>
        <p:txBody>
          <a:bodyPr wrap="square">
            <a:spAutoFit/>
          </a:bodyPr>
          <a:lstStyle/>
          <a:p>
            <a:pPr>
              <a:lnSpc>
                <a:spcPts val="3100"/>
              </a:lnSpc>
            </a:pPr>
            <a:r>
              <a:rPr lang="en-US" sz="3200" b="1" dirty="0">
                <a:solidFill>
                  <a:schemeClr val="dk1"/>
                </a:solidFill>
                <a:latin typeface="Avenir Black" panose="02000503020000020003" pitchFamily="2" charset="0"/>
              </a:rPr>
              <a:t>#8</a:t>
            </a:r>
          </a:p>
        </p:txBody>
      </p:sp>
      <p:sp>
        <p:nvSpPr>
          <p:cNvPr id="20" name="Rectangle 19">
            <a:extLst>
              <a:ext uri="{FF2B5EF4-FFF2-40B4-BE49-F238E27FC236}">
                <a16:creationId xmlns:a16="http://schemas.microsoft.com/office/drawing/2014/main" id="{F5BA4FAA-FA7A-D24F-BC17-AC6FD08B2297}"/>
              </a:ext>
            </a:extLst>
          </p:cNvPr>
          <p:cNvSpPr/>
          <p:nvPr/>
        </p:nvSpPr>
        <p:spPr>
          <a:xfrm>
            <a:off x="3260225" y="1777325"/>
            <a:ext cx="2114687" cy="444609"/>
          </a:xfrm>
          <a:prstGeom prst="rect">
            <a:avLst/>
          </a:prstGeom>
        </p:spPr>
        <p:txBody>
          <a:bodyPr wrap="square" anchor="t">
            <a:spAutoFit/>
          </a:bodyPr>
          <a:lstStyle/>
          <a:p>
            <a:pPr>
              <a:lnSpc>
                <a:spcPts val="3100"/>
              </a:lnSpc>
            </a:pPr>
            <a:r>
              <a:rPr lang="en-US" sz="1600" b="1" dirty="0">
                <a:latin typeface="Avenir Black" panose="02000503020000020003" pitchFamily="2" charset="0"/>
              </a:rPr>
              <a:t>WORK ACTIVITY</a:t>
            </a:r>
          </a:p>
        </p:txBody>
      </p:sp>
      <p:sp>
        <p:nvSpPr>
          <p:cNvPr id="23" name="Rectangle 22">
            <a:extLst>
              <a:ext uri="{FF2B5EF4-FFF2-40B4-BE49-F238E27FC236}">
                <a16:creationId xmlns:a16="http://schemas.microsoft.com/office/drawing/2014/main" id="{37412538-C01F-3D47-A2DD-327FE0C73052}"/>
              </a:ext>
            </a:extLst>
          </p:cNvPr>
          <p:cNvSpPr/>
          <p:nvPr/>
        </p:nvSpPr>
        <p:spPr>
          <a:xfrm>
            <a:off x="5989479" y="1772825"/>
            <a:ext cx="2114687" cy="444609"/>
          </a:xfrm>
          <a:prstGeom prst="rect">
            <a:avLst/>
          </a:prstGeom>
        </p:spPr>
        <p:txBody>
          <a:bodyPr wrap="square" anchor="t">
            <a:spAutoFit/>
          </a:bodyPr>
          <a:lstStyle/>
          <a:p>
            <a:pPr>
              <a:lnSpc>
                <a:spcPts val="3100"/>
              </a:lnSpc>
            </a:pPr>
            <a:r>
              <a:rPr lang="en-US" sz="1600" b="1" dirty="0">
                <a:latin typeface="Avenir Black" panose="02000503020000020003" pitchFamily="2" charset="0"/>
              </a:rPr>
              <a:t>BACKGROUND</a:t>
            </a:r>
          </a:p>
        </p:txBody>
      </p:sp>
      <p:cxnSp>
        <p:nvCxnSpPr>
          <p:cNvPr id="40" name="Straight Connector 39">
            <a:extLst>
              <a:ext uri="{FF2B5EF4-FFF2-40B4-BE49-F238E27FC236}">
                <a16:creationId xmlns:a16="http://schemas.microsoft.com/office/drawing/2014/main" id="{35061309-5DF6-7643-A403-025DC843A026}"/>
              </a:ext>
            </a:extLst>
          </p:cNvPr>
          <p:cNvCxnSpPr>
            <a:cxnSpLocks/>
          </p:cNvCxnSpPr>
          <p:nvPr/>
        </p:nvCxnSpPr>
        <p:spPr>
          <a:xfrm>
            <a:off x="3251356" y="3551978"/>
            <a:ext cx="2358869" cy="0"/>
          </a:xfrm>
          <a:prstGeom prst="line">
            <a:avLst/>
          </a:prstGeom>
          <a:ln w="12700">
            <a:solidFill>
              <a:srgbClr val="EC1C24"/>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145076F-D964-9042-B5F0-132698CAEB4D}"/>
              </a:ext>
            </a:extLst>
          </p:cNvPr>
          <p:cNvCxnSpPr>
            <a:cxnSpLocks/>
          </p:cNvCxnSpPr>
          <p:nvPr/>
        </p:nvCxnSpPr>
        <p:spPr>
          <a:xfrm flipV="1">
            <a:off x="5604226" y="2196625"/>
            <a:ext cx="0" cy="1041877"/>
          </a:xfrm>
          <a:prstGeom prst="line">
            <a:avLst/>
          </a:prstGeom>
          <a:ln w="12700">
            <a:solidFill>
              <a:srgbClr val="EC1C24"/>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D3D82FB-4490-E044-B89C-B25A1590FE14}"/>
              </a:ext>
            </a:extLst>
          </p:cNvPr>
          <p:cNvCxnSpPr>
            <a:cxnSpLocks/>
          </p:cNvCxnSpPr>
          <p:nvPr/>
        </p:nvCxnSpPr>
        <p:spPr>
          <a:xfrm>
            <a:off x="5735784" y="3532817"/>
            <a:ext cx="3952716" cy="1"/>
          </a:xfrm>
          <a:prstGeom prst="line">
            <a:avLst/>
          </a:prstGeom>
          <a:ln w="12700">
            <a:solidFill>
              <a:srgbClr val="EC1C24"/>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8CFB783-782D-3F42-A26F-F8D0E6B7B739}"/>
              </a:ext>
            </a:extLst>
          </p:cNvPr>
          <p:cNvCxnSpPr>
            <a:cxnSpLocks/>
          </p:cNvCxnSpPr>
          <p:nvPr/>
        </p:nvCxnSpPr>
        <p:spPr>
          <a:xfrm flipV="1">
            <a:off x="6844595" y="3542108"/>
            <a:ext cx="0" cy="4129086"/>
          </a:xfrm>
          <a:prstGeom prst="line">
            <a:avLst/>
          </a:prstGeom>
          <a:ln w="12700">
            <a:solidFill>
              <a:srgbClr val="EC1C24"/>
            </a:solidFill>
            <a:prstDash val="sysDot"/>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DBD2C08A-6C84-A241-9BB4-A0C97539589F}"/>
              </a:ext>
            </a:extLst>
          </p:cNvPr>
          <p:cNvSpPr/>
          <p:nvPr/>
        </p:nvSpPr>
        <p:spPr>
          <a:xfrm>
            <a:off x="7540754" y="195369"/>
            <a:ext cx="2114687" cy="284693"/>
          </a:xfrm>
          <a:prstGeom prst="rect">
            <a:avLst/>
          </a:prstGeom>
        </p:spPr>
        <p:txBody>
          <a:bodyPr wrap="square" anchor="t">
            <a:spAutoFit/>
          </a:bodyPr>
          <a:lstStyle/>
          <a:p>
            <a:pPr algn="r">
              <a:lnSpc>
                <a:spcPts val="1500"/>
              </a:lnSpc>
            </a:pPr>
            <a:r>
              <a:rPr lang="en-US" sz="1400" b="1" dirty="0">
                <a:solidFill>
                  <a:schemeClr val="dk1"/>
                </a:solidFill>
                <a:latin typeface="+mj-lt"/>
              </a:rPr>
              <a:t>www.employbridge.com</a:t>
            </a:r>
          </a:p>
        </p:txBody>
      </p:sp>
      <p:cxnSp>
        <p:nvCxnSpPr>
          <p:cNvPr id="95" name="Straight Connector 94">
            <a:extLst>
              <a:ext uri="{FF2B5EF4-FFF2-40B4-BE49-F238E27FC236}">
                <a16:creationId xmlns:a16="http://schemas.microsoft.com/office/drawing/2014/main" id="{BB395EF5-2EBC-E54F-9AC2-221E7656D4E3}"/>
              </a:ext>
            </a:extLst>
          </p:cNvPr>
          <p:cNvCxnSpPr/>
          <p:nvPr/>
        </p:nvCxnSpPr>
        <p:spPr>
          <a:xfrm flipH="1">
            <a:off x="1717884" y="1671738"/>
            <a:ext cx="793929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1CA1711-C05C-3041-9765-A3BBD8DEE2A1}"/>
              </a:ext>
            </a:extLst>
          </p:cNvPr>
          <p:cNvCxnSpPr>
            <a:cxnSpLocks/>
          </p:cNvCxnSpPr>
          <p:nvPr/>
        </p:nvCxnSpPr>
        <p:spPr>
          <a:xfrm flipV="1">
            <a:off x="9608547" y="267291"/>
            <a:ext cx="0" cy="138100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805793AA-F73C-4AD0-80E0-72FB1EA4B8DA}"/>
              </a:ext>
            </a:extLst>
          </p:cNvPr>
          <p:cNvSpPr/>
          <p:nvPr/>
        </p:nvSpPr>
        <p:spPr>
          <a:xfrm>
            <a:off x="3282212" y="2208816"/>
            <a:ext cx="2220171" cy="938719"/>
          </a:xfrm>
          <a:prstGeom prst="rect">
            <a:avLst/>
          </a:prstGeom>
        </p:spPr>
        <p:txBody>
          <a:bodyPr wrap="square">
            <a:spAutoFit/>
          </a:bodyPr>
          <a:lstStyle/>
          <a:p>
            <a:pPr>
              <a:lnSpc>
                <a:spcPts val="1100"/>
              </a:lnSpc>
            </a:pPr>
            <a:r>
              <a:rPr lang="en-US" sz="1000" dirty="0"/>
              <a:t>Prevention of heat stress in workers is important. Employers should provide training to workers so they understand what heat stress is, how it affects their health and safety, and how it can be prevented.</a:t>
            </a:r>
          </a:p>
        </p:txBody>
      </p:sp>
      <p:sp>
        <p:nvSpPr>
          <p:cNvPr id="5" name="Rectangle 4">
            <a:extLst>
              <a:ext uri="{FF2B5EF4-FFF2-40B4-BE49-F238E27FC236}">
                <a16:creationId xmlns:a16="http://schemas.microsoft.com/office/drawing/2014/main" id="{1BFC0302-E4E0-4DEB-971B-907FCFC7D89C}"/>
              </a:ext>
            </a:extLst>
          </p:cNvPr>
          <p:cNvSpPr/>
          <p:nvPr/>
        </p:nvSpPr>
        <p:spPr>
          <a:xfrm>
            <a:off x="6005177" y="2202334"/>
            <a:ext cx="3646558" cy="1079783"/>
          </a:xfrm>
          <a:prstGeom prst="rect">
            <a:avLst/>
          </a:prstGeom>
        </p:spPr>
        <p:txBody>
          <a:bodyPr wrap="square">
            <a:spAutoFit/>
          </a:bodyPr>
          <a:lstStyle/>
          <a:p>
            <a:pPr>
              <a:lnSpc>
                <a:spcPts val="1100"/>
              </a:lnSpc>
            </a:pPr>
            <a:r>
              <a:rPr lang="en-US" sz="1000" dirty="0"/>
              <a:t>Workers who are exposed to extreme heat or work in hot environments may be at risk of heat stress. Exposure to extreme heat can result in occupational illnesses and injuries. Heat stress can result in heat stroke, heat exhaustion, heat cramps, or heat rashes. Heat can also increase the risk of injuries in workers as it may result in sweaty palms, fogged-up safety glasses, and dizziness.</a:t>
            </a:r>
          </a:p>
        </p:txBody>
      </p:sp>
      <p:sp>
        <p:nvSpPr>
          <p:cNvPr id="39" name="Rectangle 38">
            <a:extLst>
              <a:ext uri="{FF2B5EF4-FFF2-40B4-BE49-F238E27FC236}">
                <a16:creationId xmlns:a16="http://schemas.microsoft.com/office/drawing/2014/main" id="{6A57E4F4-5207-440D-A4AD-12504B510DD9}"/>
              </a:ext>
            </a:extLst>
          </p:cNvPr>
          <p:cNvSpPr/>
          <p:nvPr/>
        </p:nvSpPr>
        <p:spPr>
          <a:xfrm>
            <a:off x="54600" y="1768489"/>
            <a:ext cx="2114687" cy="437877"/>
          </a:xfrm>
          <a:prstGeom prst="rect">
            <a:avLst/>
          </a:prstGeom>
        </p:spPr>
        <p:txBody>
          <a:bodyPr wrap="square" anchor="t">
            <a:spAutoFit/>
          </a:bodyPr>
          <a:lstStyle/>
          <a:p>
            <a:pPr>
              <a:lnSpc>
                <a:spcPts val="3100"/>
              </a:lnSpc>
            </a:pPr>
            <a:r>
              <a:rPr lang="en-US" sz="1400" b="1" dirty="0">
                <a:latin typeface="Avenir Black"/>
              </a:rPr>
              <a:t>RECOMMENDATIONS</a:t>
            </a:r>
            <a:endParaRPr lang="en-US" sz="1400" b="1" dirty="0">
              <a:latin typeface="Avenir Black" panose="02000503020000020003" pitchFamily="2" charset="0"/>
            </a:endParaRPr>
          </a:p>
        </p:txBody>
      </p:sp>
      <p:sp>
        <p:nvSpPr>
          <p:cNvPr id="41" name="Rectangle 40">
            <a:extLst>
              <a:ext uri="{FF2B5EF4-FFF2-40B4-BE49-F238E27FC236}">
                <a16:creationId xmlns:a16="http://schemas.microsoft.com/office/drawing/2014/main" id="{8BC8D983-A45F-441D-8DD2-FFAE3F7D4C3D}"/>
              </a:ext>
            </a:extLst>
          </p:cNvPr>
          <p:cNvSpPr/>
          <p:nvPr/>
        </p:nvSpPr>
        <p:spPr>
          <a:xfrm>
            <a:off x="66637" y="2179474"/>
            <a:ext cx="3099964" cy="5698098"/>
          </a:xfrm>
          <a:prstGeom prst="rect">
            <a:avLst/>
          </a:prstGeom>
        </p:spPr>
        <p:txBody>
          <a:bodyPr wrap="square" anchor="t">
            <a:spAutoFit/>
          </a:bodyPr>
          <a:lstStyle/>
          <a:p>
            <a:pPr>
              <a:spcAft>
                <a:spcPts val="600"/>
              </a:spcAft>
            </a:pPr>
            <a:r>
              <a:rPr lang="en-US" sz="1051" dirty="0"/>
              <a:t>Heat stress occurs when the body is unable to cool itself by sweating. Heat stress can lead to heat exhaustion or heat stroke.</a:t>
            </a:r>
          </a:p>
          <a:p>
            <a:r>
              <a:rPr lang="en-US" sz="1051" b="1" dirty="0">
                <a:solidFill>
                  <a:srgbClr val="FF0000"/>
                </a:solidFill>
              </a:rPr>
              <a:t>Symptoms of Heat Exhaustion:</a:t>
            </a:r>
          </a:p>
          <a:p>
            <a:pPr marL="365769" indent="-182884">
              <a:buFont typeface="Arial" panose="020B0604020202020204" pitchFamily="34" charset="0"/>
              <a:buChar char="•"/>
            </a:pPr>
            <a:r>
              <a:rPr lang="en-US" sz="1051" dirty="0"/>
              <a:t>Headache, dizziness, lightheadedness, fainting</a:t>
            </a:r>
          </a:p>
          <a:p>
            <a:pPr marL="365769" indent="-182884">
              <a:buFont typeface="Arial" panose="020B0604020202020204" pitchFamily="34" charset="0"/>
              <a:buChar char="•"/>
            </a:pPr>
            <a:r>
              <a:rPr lang="en-US" sz="1051" dirty="0"/>
              <a:t>Weakness and moist skin</a:t>
            </a:r>
          </a:p>
          <a:p>
            <a:pPr marL="365769" indent="-182884">
              <a:buFont typeface="Arial" panose="020B0604020202020204" pitchFamily="34" charset="0"/>
              <a:buChar char="•"/>
            </a:pPr>
            <a:r>
              <a:rPr lang="en-US" sz="1051" dirty="0"/>
              <a:t>Mood changes, irritability, confusion</a:t>
            </a:r>
          </a:p>
          <a:p>
            <a:pPr marL="365769" indent="-182884">
              <a:spcAft>
                <a:spcPts val="600"/>
              </a:spcAft>
              <a:buFont typeface="Arial" panose="020B0604020202020204" pitchFamily="34" charset="0"/>
              <a:buChar char="•"/>
            </a:pPr>
            <a:r>
              <a:rPr lang="en-US" sz="1051" dirty="0"/>
              <a:t>Nausea, vomiting. </a:t>
            </a:r>
          </a:p>
          <a:p>
            <a:r>
              <a:rPr lang="en-US" sz="1051" b="1" dirty="0">
                <a:solidFill>
                  <a:srgbClr val="FF0000"/>
                </a:solidFill>
              </a:rPr>
              <a:t>Symptoms of Heat Stroke:</a:t>
            </a:r>
          </a:p>
          <a:p>
            <a:pPr marL="365769" indent="-182884">
              <a:buFont typeface="Arial" panose="020B0604020202020204" pitchFamily="34" charset="0"/>
              <a:buChar char="•"/>
            </a:pPr>
            <a:r>
              <a:rPr lang="en-US" sz="1051" dirty="0"/>
              <a:t>Dry, hot skin with no sweating</a:t>
            </a:r>
          </a:p>
          <a:p>
            <a:pPr marL="365769" indent="-182884">
              <a:buFont typeface="Arial" panose="020B0604020202020204" pitchFamily="34" charset="0"/>
              <a:buChar char="•"/>
            </a:pPr>
            <a:r>
              <a:rPr lang="en-US" sz="1051" dirty="0"/>
              <a:t>Mental confusion or loss of consciousness</a:t>
            </a:r>
          </a:p>
          <a:p>
            <a:pPr marL="365769" indent="-182884">
              <a:buFont typeface="Arial" panose="020B0604020202020204" pitchFamily="34" charset="0"/>
              <a:buChar char="•"/>
            </a:pPr>
            <a:r>
              <a:rPr lang="en-US" sz="1051" dirty="0"/>
              <a:t>Seizures or convulsions</a:t>
            </a:r>
          </a:p>
          <a:p>
            <a:pPr marL="365769" indent="-182884">
              <a:spcAft>
                <a:spcPts val="600"/>
              </a:spcAft>
              <a:buFont typeface="Arial" panose="020B0604020202020204" pitchFamily="34" charset="0"/>
              <a:buChar char="•"/>
            </a:pPr>
            <a:r>
              <a:rPr lang="en-US" sz="1051" dirty="0"/>
              <a:t>Can be fatal</a:t>
            </a:r>
          </a:p>
          <a:p>
            <a:r>
              <a:rPr lang="en-US" sz="1051" b="1" dirty="0">
                <a:solidFill>
                  <a:srgbClr val="FF0000"/>
                </a:solidFill>
              </a:rPr>
              <a:t>Preventing Heat Stress:</a:t>
            </a:r>
          </a:p>
          <a:p>
            <a:pPr marL="365769" indent="-182884">
              <a:buFont typeface="Arial" panose="020B0604020202020204" pitchFamily="34" charset="0"/>
              <a:buChar char="•"/>
            </a:pPr>
            <a:r>
              <a:rPr lang="en-US" sz="1051" dirty="0"/>
              <a:t>Know signs/symptoms of heat related illnesses</a:t>
            </a:r>
          </a:p>
          <a:p>
            <a:pPr marL="365769" indent="-182884">
              <a:buFont typeface="Arial" panose="020B0604020202020204" pitchFamily="34" charset="0"/>
              <a:buChar char="•"/>
            </a:pPr>
            <a:r>
              <a:rPr lang="en-US" sz="1051" dirty="0"/>
              <a:t>Block out sun or other heat sources</a:t>
            </a:r>
          </a:p>
          <a:p>
            <a:pPr marL="365769" indent="-182884">
              <a:buFont typeface="Arial" panose="020B0604020202020204" pitchFamily="34" charset="0"/>
              <a:buChar char="•"/>
            </a:pPr>
            <a:r>
              <a:rPr lang="en-US" sz="1051" dirty="0"/>
              <a:t>Use fans or Air Conditioning units</a:t>
            </a:r>
          </a:p>
          <a:p>
            <a:pPr marL="365769" indent="-182884">
              <a:buFont typeface="Arial" panose="020B0604020202020204" pitchFamily="34" charset="0"/>
              <a:buChar char="•"/>
            </a:pPr>
            <a:r>
              <a:rPr lang="en-US" sz="1051" dirty="0"/>
              <a:t>In high heat, drink 5 to 7 ounces of water every 15-20 minutes</a:t>
            </a:r>
          </a:p>
          <a:p>
            <a:pPr marL="365769" indent="-182884">
              <a:buFont typeface="Arial" panose="020B0604020202020204" pitchFamily="34" charset="0"/>
              <a:buChar char="•"/>
            </a:pPr>
            <a:r>
              <a:rPr lang="en-US" sz="1051" dirty="0"/>
              <a:t>Wear lightweight, light colored, loose fitting clothes</a:t>
            </a:r>
          </a:p>
          <a:p>
            <a:pPr marL="365769" indent="-182884">
              <a:buFont typeface="Arial" panose="020B0604020202020204" pitchFamily="34" charset="0"/>
              <a:buChar char="•"/>
            </a:pPr>
            <a:r>
              <a:rPr lang="en-US" sz="1051" dirty="0"/>
              <a:t>Avoid alcohol, caffeinated drinks, or heavy meals</a:t>
            </a:r>
          </a:p>
          <a:p>
            <a:pPr marL="365769" indent="-182884">
              <a:spcAft>
                <a:spcPts val="600"/>
              </a:spcAft>
              <a:buFont typeface="Arial" panose="020B0604020202020204" pitchFamily="34" charset="0"/>
              <a:buChar char="•"/>
            </a:pPr>
            <a:r>
              <a:rPr lang="en-US" sz="1051" dirty="0"/>
              <a:t>Wear sunscreen of SPF 15 or &gt;; reapply every </a:t>
            </a:r>
            <a:br>
              <a:rPr lang="en-US" sz="1051" dirty="0"/>
            </a:br>
            <a:r>
              <a:rPr lang="en-US" sz="1051" dirty="0"/>
              <a:t>2 hour.  </a:t>
            </a:r>
          </a:p>
          <a:p>
            <a:r>
              <a:rPr lang="en-US" sz="1051" b="1" dirty="0">
                <a:solidFill>
                  <a:srgbClr val="FF0000"/>
                </a:solidFill>
              </a:rPr>
              <a:t>How to Treat Heat-Related Illness:</a:t>
            </a:r>
          </a:p>
          <a:p>
            <a:pPr marL="365769" indent="-182884">
              <a:buFont typeface="Arial" panose="020B0604020202020204" pitchFamily="34" charset="0"/>
              <a:buChar char="•"/>
            </a:pPr>
            <a:r>
              <a:rPr lang="en-US" sz="1051" dirty="0"/>
              <a:t>Seek immediate medical attention; call 911</a:t>
            </a:r>
          </a:p>
          <a:p>
            <a:pPr marL="182885"/>
            <a:r>
              <a:rPr lang="en-US" sz="1051" b="1" dirty="0"/>
              <a:t>While Waiting</a:t>
            </a:r>
          </a:p>
          <a:p>
            <a:pPr marL="365769" indent="-182884">
              <a:buFont typeface="Arial" panose="020B0604020202020204" pitchFamily="34" charset="0"/>
              <a:buChar char="•"/>
            </a:pPr>
            <a:r>
              <a:rPr lang="en-US" sz="1051" dirty="0"/>
              <a:t>Move worker to cool shaded area</a:t>
            </a:r>
          </a:p>
          <a:p>
            <a:pPr marL="365769" indent="-182884">
              <a:buFont typeface="Arial" panose="020B0604020202020204" pitchFamily="34" charset="0"/>
              <a:buChar char="•"/>
            </a:pPr>
            <a:r>
              <a:rPr lang="en-US" sz="1051" dirty="0"/>
              <a:t>Loosen or remove heavy clothing</a:t>
            </a:r>
          </a:p>
          <a:p>
            <a:pPr marL="365769" indent="-182884">
              <a:buFont typeface="Arial" panose="020B0604020202020204" pitchFamily="34" charset="0"/>
              <a:buChar char="•"/>
            </a:pPr>
            <a:r>
              <a:rPr lang="en-US" sz="1051" dirty="0"/>
              <a:t>Provide cool drinking water</a:t>
            </a:r>
          </a:p>
          <a:p>
            <a:pPr marL="365769" indent="-182884">
              <a:buFont typeface="Arial" panose="020B0604020202020204" pitchFamily="34" charset="0"/>
              <a:buChar char="•"/>
            </a:pPr>
            <a:r>
              <a:rPr lang="en-US" sz="1051" dirty="0"/>
              <a:t>Fan and mist person with water</a:t>
            </a:r>
          </a:p>
          <a:p>
            <a:pPr marL="365769" indent="-182884">
              <a:buFont typeface="Arial" panose="020B0604020202020204" pitchFamily="34" charset="0"/>
              <a:buChar char="•"/>
            </a:pPr>
            <a:endParaRPr lang="en-US" sz="1051" dirty="0"/>
          </a:p>
        </p:txBody>
      </p:sp>
      <p:sp>
        <p:nvSpPr>
          <p:cNvPr id="43" name="Rectangle 42">
            <a:extLst>
              <a:ext uri="{FF2B5EF4-FFF2-40B4-BE49-F238E27FC236}">
                <a16:creationId xmlns:a16="http://schemas.microsoft.com/office/drawing/2014/main" id="{4FF86A6C-4041-4D5C-ABEC-0DA4E16A7FC4}"/>
              </a:ext>
            </a:extLst>
          </p:cNvPr>
          <p:cNvSpPr/>
          <p:nvPr/>
        </p:nvSpPr>
        <p:spPr>
          <a:xfrm>
            <a:off x="7046784" y="3489668"/>
            <a:ext cx="2114687" cy="444609"/>
          </a:xfrm>
          <a:prstGeom prst="rect">
            <a:avLst/>
          </a:prstGeom>
        </p:spPr>
        <p:txBody>
          <a:bodyPr wrap="square" anchor="t">
            <a:spAutoFit/>
          </a:bodyPr>
          <a:lstStyle/>
          <a:p>
            <a:pPr>
              <a:lnSpc>
                <a:spcPts val="3100"/>
              </a:lnSpc>
            </a:pPr>
            <a:r>
              <a:rPr lang="en-US" sz="1600" b="1" dirty="0">
                <a:latin typeface="Avenir Black" panose="02000503020000020003" pitchFamily="2" charset="0"/>
              </a:rPr>
              <a:t>KEY POINTS</a:t>
            </a:r>
          </a:p>
        </p:txBody>
      </p:sp>
      <p:sp>
        <p:nvSpPr>
          <p:cNvPr id="46" name="Rectangle 45">
            <a:extLst>
              <a:ext uri="{FF2B5EF4-FFF2-40B4-BE49-F238E27FC236}">
                <a16:creationId xmlns:a16="http://schemas.microsoft.com/office/drawing/2014/main" id="{A5D8DCA6-2A58-4C81-A195-6FB4BF5B1F1D}"/>
              </a:ext>
            </a:extLst>
          </p:cNvPr>
          <p:cNvSpPr/>
          <p:nvPr/>
        </p:nvSpPr>
        <p:spPr>
          <a:xfrm>
            <a:off x="7123928" y="5562017"/>
            <a:ext cx="2609869" cy="476176"/>
          </a:xfrm>
          <a:prstGeom prst="rect">
            <a:avLst/>
          </a:prstGeom>
          <a:solidFill>
            <a:srgbClr val="EC1C24">
              <a:alpha val="1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C363C82C-C86D-42D2-ACF9-D9BF6BF96F42}"/>
              </a:ext>
            </a:extLst>
          </p:cNvPr>
          <p:cNvSpPr/>
          <p:nvPr/>
        </p:nvSpPr>
        <p:spPr>
          <a:xfrm>
            <a:off x="7101467" y="4013209"/>
            <a:ext cx="2609869" cy="61898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53" name="Rectangle 52">
            <a:extLst>
              <a:ext uri="{FF2B5EF4-FFF2-40B4-BE49-F238E27FC236}">
                <a16:creationId xmlns:a16="http://schemas.microsoft.com/office/drawing/2014/main" id="{DE6AE704-67ED-42DB-9DC3-03C07B32B930}"/>
              </a:ext>
            </a:extLst>
          </p:cNvPr>
          <p:cNvSpPr/>
          <p:nvPr/>
        </p:nvSpPr>
        <p:spPr>
          <a:xfrm>
            <a:off x="7123957" y="4772668"/>
            <a:ext cx="2609869" cy="63438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4D0FB883-9984-4B50-9521-82AA8497EA6C}"/>
              </a:ext>
            </a:extLst>
          </p:cNvPr>
          <p:cNvSpPr/>
          <p:nvPr/>
        </p:nvSpPr>
        <p:spPr>
          <a:xfrm>
            <a:off x="7290364" y="4013208"/>
            <a:ext cx="2420972" cy="600164"/>
          </a:xfrm>
          <a:prstGeom prst="rect">
            <a:avLst/>
          </a:prstGeom>
        </p:spPr>
        <p:txBody>
          <a:bodyPr wrap="square" anchor="t">
            <a:spAutoFit/>
          </a:bodyPr>
          <a:lstStyle/>
          <a:p>
            <a:r>
              <a:rPr lang="en-US" sz="1100" b="1" dirty="0"/>
              <a:t>Understanding the symptoms of heat stress will help reduce the chance of heat related illness.</a:t>
            </a:r>
          </a:p>
        </p:txBody>
      </p:sp>
      <p:sp>
        <p:nvSpPr>
          <p:cNvPr id="55" name="Rectangle 54">
            <a:extLst>
              <a:ext uri="{FF2B5EF4-FFF2-40B4-BE49-F238E27FC236}">
                <a16:creationId xmlns:a16="http://schemas.microsoft.com/office/drawing/2014/main" id="{868DBA19-9453-4C63-A857-CCB9DE2C15C4}"/>
              </a:ext>
            </a:extLst>
          </p:cNvPr>
          <p:cNvSpPr/>
          <p:nvPr/>
        </p:nvSpPr>
        <p:spPr>
          <a:xfrm>
            <a:off x="7290364" y="5571673"/>
            <a:ext cx="2420972" cy="430887"/>
          </a:xfrm>
          <a:prstGeom prst="rect">
            <a:avLst/>
          </a:prstGeom>
          <a:solidFill>
            <a:srgbClr val="E6E7E8"/>
          </a:solidFill>
        </p:spPr>
        <p:txBody>
          <a:bodyPr wrap="square" anchor="t">
            <a:spAutoFit/>
          </a:bodyPr>
          <a:lstStyle/>
          <a:p>
            <a:r>
              <a:rPr lang="en-US" sz="1100" b="1" dirty="0"/>
              <a:t>Consume adequate amounts of fluids, preferably water or sports drinks.</a:t>
            </a:r>
          </a:p>
        </p:txBody>
      </p:sp>
      <p:sp>
        <p:nvSpPr>
          <p:cNvPr id="57" name="Rectangle 56">
            <a:extLst>
              <a:ext uri="{FF2B5EF4-FFF2-40B4-BE49-F238E27FC236}">
                <a16:creationId xmlns:a16="http://schemas.microsoft.com/office/drawing/2014/main" id="{53BC46A5-3E3F-494B-AA81-9FEB92330F14}"/>
              </a:ext>
            </a:extLst>
          </p:cNvPr>
          <p:cNvSpPr/>
          <p:nvPr/>
        </p:nvSpPr>
        <p:spPr>
          <a:xfrm>
            <a:off x="7290364" y="4779400"/>
            <a:ext cx="2366815" cy="600164"/>
          </a:xfrm>
          <a:prstGeom prst="rect">
            <a:avLst/>
          </a:prstGeom>
        </p:spPr>
        <p:txBody>
          <a:bodyPr wrap="square" anchor="t">
            <a:spAutoFit/>
          </a:bodyPr>
          <a:lstStyle/>
          <a:p>
            <a:r>
              <a:rPr lang="en-US" sz="1100" b="1" dirty="0"/>
              <a:t>Fans usage is discouraged during COVID-19 due to potential spread of any airborne viruses. </a:t>
            </a:r>
          </a:p>
        </p:txBody>
      </p:sp>
      <p:pic>
        <p:nvPicPr>
          <p:cNvPr id="59" name="Picture 58" descr="A picture containing object, kit, table, drawing&#10;&#10;Description automatically generated">
            <a:extLst>
              <a:ext uri="{FF2B5EF4-FFF2-40B4-BE49-F238E27FC236}">
                <a16:creationId xmlns:a16="http://schemas.microsoft.com/office/drawing/2014/main" id="{B2E9B4E9-58B4-4276-9417-EF22D8ABA91E}"/>
              </a:ext>
            </a:extLst>
          </p:cNvPr>
          <p:cNvPicPr>
            <a:picLocks noChangeAspect="1"/>
          </p:cNvPicPr>
          <p:nvPr/>
        </p:nvPicPr>
        <p:blipFill>
          <a:blip r:embed="rId4">
            <a:alphaModFix/>
          </a:blip>
          <a:stretch>
            <a:fillRect/>
          </a:stretch>
        </p:blipFill>
        <p:spPr>
          <a:xfrm>
            <a:off x="6957487" y="4153699"/>
            <a:ext cx="332878" cy="332878"/>
          </a:xfrm>
          <a:prstGeom prst="rect">
            <a:avLst/>
          </a:prstGeom>
        </p:spPr>
      </p:pic>
      <p:pic>
        <p:nvPicPr>
          <p:cNvPr id="68" name="Picture 67" descr="A picture containing object, kit, table, drawing&#10;&#10;Description automatically generated">
            <a:extLst>
              <a:ext uri="{FF2B5EF4-FFF2-40B4-BE49-F238E27FC236}">
                <a16:creationId xmlns:a16="http://schemas.microsoft.com/office/drawing/2014/main" id="{1D49662F-F728-48EC-A56B-C5C69CCDBDB5}"/>
              </a:ext>
            </a:extLst>
          </p:cNvPr>
          <p:cNvPicPr>
            <a:picLocks noChangeAspect="1"/>
          </p:cNvPicPr>
          <p:nvPr/>
        </p:nvPicPr>
        <p:blipFill>
          <a:blip r:embed="rId4">
            <a:alphaModFix/>
          </a:blip>
          <a:stretch>
            <a:fillRect/>
          </a:stretch>
        </p:blipFill>
        <p:spPr>
          <a:xfrm>
            <a:off x="6957487" y="4914250"/>
            <a:ext cx="332878" cy="332878"/>
          </a:xfrm>
          <a:prstGeom prst="rect">
            <a:avLst/>
          </a:prstGeom>
        </p:spPr>
      </p:pic>
      <p:pic>
        <p:nvPicPr>
          <p:cNvPr id="69" name="Picture 68" descr="A picture containing object, kit, table, drawing&#10;&#10;Description automatically generated">
            <a:extLst>
              <a:ext uri="{FF2B5EF4-FFF2-40B4-BE49-F238E27FC236}">
                <a16:creationId xmlns:a16="http://schemas.microsoft.com/office/drawing/2014/main" id="{80DCB378-1C49-4E3F-9419-9FE863C15D24}"/>
              </a:ext>
            </a:extLst>
          </p:cNvPr>
          <p:cNvPicPr>
            <a:picLocks noChangeAspect="1"/>
          </p:cNvPicPr>
          <p:nvPr/>
        </p:nvPicPr>
        <p:blipFill>
          <a:blip r:embed="rId4">
            <a:alphaModFix/>
          </a:blip>
          <a:stretch>
            <a:fillRect/>
          </a:stretch>
        </p:blipFill>
        <p:spPr>
          <a:xfrm>
            <a:off x="6957487" y="5616763"/>
            <a:ext cx="332878" cy="332878"/>
          </a:xfrm>
          <a:prstGeom prst="rect">
            <a:avLst/>
          </a:prstGeom>
        </p:spPr>
      </p:pic>
      <p:sp>
        <p:nvSpPr>
          <p:cNvPr id="70" name="Rectangle 69">
            <a:extLst>
              <a:ext uri="{FF2B5EF4-FFF2-40B4-BE49-F238E27FC236}">
                <a16:creationId xmlns:a16="http://schemas.microsoft.com/office/drawing/2014/main" id="{EAA89525-ED9C-47A2-8AB3-16F1377B3E5E}"/>
              </a:ext>
            </a:extLst>
          </p:cNvPr>
          <p:cNvSpPr/>
          <p:nvPr/>
        </p:nvSpPr>
        <p:spPr>
          <a:xfrm>
            <a:off x="7123957" y="6193153"/>
            <a:ext cx="2609869" cy="63438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0A99E8CB-E638-46C9-9F2E-330E60F4B0B5}"/>
              </a:ext>
            </a:extLst>
          </p:cNvPr>
          <p:cNvSpPr/>
          <p:nvPr/>
        </p:nvSpPr>
        <p:spPr>
          <a:xfrm>
            <a:off x="7290364" y="6211973"/>
            <a:ext cx="2420972" cy="600164"/>
          </a:xfrm>
          <a:prstGeom prst="rect">
            <a:avLst/>
          </a:prstGeom>
        </p:spPr>
        <p:txBody>
          <a:bodyPr wrap="square" anchor="t">
            <a:spAutoFit/>
          </a:bodyPr>
          <a:lstStyle/>
          <a:p>
            <a:r>
              <a:rPr lang="en-US" sz="1100" b="1" dirty="0"/>
              <a:t>Be aware that protective clothing or personal protective equipment may increase the risk of heat stress.</a:t>
            </a:r>
          </a:p>
        </p:txBody>
      </p:sp>
      <p:pic>
        <p:nvPicPr>
          <p:cNvPr id="72" name="Picture 71" descr="A picture containing object, kit, table, drawing&#10;&#10;Description automatically generated">
            <a:extLst>
              <a:ext uri="{FF2B5EF4-FFF2-40B4-BE49-F238E27FC236}">
                <a16:creationId xmlns:a16="http://schemas.microsoft.com/office/drawing/2014/main" id="{E2907022-8C5B-4252-803C-0925F8BE01D7}"/>
              </a:ext>
            </a:extLst>
          </p:cNvPr>
          <p:cNvPicPr>
            <a:picLocks noChangeAspect="1"/>
          </p:cNvPicPr>
          <p:nvPr/>
        </p:nvPicPr>
        <p:blipFill>
          <a:blip r:embed="rId4">
            <a:alphaModFix/>
          </a:blip>
          <a:stretch>
            <a:fillRect/>
          </a:stretch>
        </p:blipFill>
        <p:spPr>
          <a:xfrm>
            <a:off x="6957487" y="6343906"/>
            <a:ext cx="332878" cy="332878"/>
          </a:xfrm>
          <a:prstGeom prst="rect">
            <a:avLst/>
          </a:prstGeom>
        </p:spPr>
      </p:pic>
      <p:cxnSp>
        <p:nvCxnSpPr>
          <p:cNvPr id="73" name="Straight Connector 72">
            <a:extLst>
              <a:ext uri="{FF2B5EF4-FFF2-40B4-BE49-F238E27FC236}">
                <a16:creationId xmlns:a16="http://schemas.microsoft.com/office/drawing/2014/main" id="{14B51A9D-DA50-40CA-8DBB-5A45FA2437D7}"/>
              </a:ext>
            </a:extLst>
          </p:cNvPr>
          <p:cNvCxnSpPr>
            <a:cxnSpLocks/>
          </p:cNvCxnSpPr>
          <p:nvPr/>
        </p:nvCxnSpPr>
        <p:spPr>
          <a:xfrm flipH="1" flipV="1">
            <a:off x="3251356" y="2179474"/>
            <a:ext cx="1" cy="1372505"/>
          </a:xfrm>
          <a:prstGeom prst="line">
            <a:avLst/>
          </a:prstGeom>
          <a:ln w="12700">
            <a:solidFill>
              <a:srgbClr val="EC1C24"/>
            </a:solidFill>
            <a:prstDash val="sysDot"/>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F7AEAC6B-A387-4053-973D-D05E5615D363}"/>
              </a:ext>
            </a:extLst>
          </p:cNvPr>
          <p:cNvSpPr/>
          <p:nvPr/>
        </p:nvSpPr>
        <p:spPr>
          <a:xfrm>
            <a:off x="3251357" y="3789491"/>
            <a:ext cx="3430941" cy="38996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08352A8B-BCB1-42D8-8A64-24CF92770364}"/>
              </a:ext>
            </a:extLst>
          </p:cNvPr>
          <p:cNvSpPr/>
          <p:nvPr/>
        </p:nvSpPr>
        <p:spPr>
          <a:xfrm>
            <a:off x="4242477" y="3886200"/>
            <a:ext cx="2264870" cy="528350"/>
          </a:xfrm>
          <a:prstGeom prst="rect">
            <a:avLst/>
          </a:prstGeom>
        </p:spPr>
        <p:txBody>
          <a:bodyPr wrap="square" anchor="t">
            <a:spAutoFit/>
          </a:bodyPr>
          <a:lstStyle/>
          <a:p>
            <a:pPr>
              <a:lnSpc>
                <a:spcPts val="1700"/>
              </a:lnSpc>
            </a:pPr>
            <a:r>
              <a:rPr lang="en-US" sz="1600" b="1" dirty="0">
                <a:solidFill>
                  <a:schemeClr val="bg1"/>
                </a:solidFill>
                <a:latin typeface="Avenir Black" panose="02000503020000020003" pitchFamily="2" charset="0"/>
              </a:rPr>
              <a:t>LEADER </a:t>
            </a:r>
          </a:p>
          <a:p>
            <a:pPr>
              <a:lnSpc>
                <a:spcPts val="1700"/>
              </a:lnSpc>
            </a:pPr>
            <a:r>
              <a:rPr lang="en-US" sz="1600" b="1" dirty="0">
                <a:solidFill>
                  <a:schemeClr val="bg1"/>
                </a:solidFill>
                <a:latin typeface="Avenir Black" panose="02000503020000020003" pitchFamily="2" charset="0"/>
              </a:rPr>
              <a:t>INSTRUCTIONS</a:t>
            </a:r>
          </a:p>
        </p:txBody>
      </p:sp>
      <p:pic>
        <p:nvPicPr>
          <p:cNvPr id="86" name="Picture 85" descr="A close up of a sign&#10;&#10;Description automatically generated">
            <a:extLst>
              <a:ext uri="{FF2B5EF4-FFF2-40B4-BE49-F238E27FC236}">
                <a16:creationId xmlns:a16="http://schemas.microsoft.com/office/drawing/2014/main" id="{2A8F9622-53DB-48B4-BD88-FCE07A7346AB}"/>
              </a:ext>
            </a:extLst>
          </p:cNvPr>
          <p:cNvPicPr>
            <a:picLocks noChangeAspect="1"/>
          </p:cNvPicPr>
          <p:nvPr/>
        </p:nvPicPr>
        <p:blipFill>
          <a:blip r:embed="rId5">
            <a:alphaModFix/>
          </a:blip>
          <a:stretch>
            <a:fillRect/>
          </a:stretch>
        </p:blipFill>
        <p:spPr>
          <a:xfrm>
            <a:off x="3222977" y="3764205"/>
            <a:ext cx="1106518" cy="826047"/>
          </a:xfrm>
          <a:prstGeom prst="rect">
            <a:avLst/>
          </a:prstGeom>
        </p:spPr>
      </p:pic>
      <p:pic>
        <p:nvPicPr>
          <p:cNvPr id="87" name="Picture 86" descr="A picture containing tree&#10;&#10;Description automatically generated">
            <a:extLst>
              <a:ext uri="{FF2B5EF4-FFF2-40B4-BE49-F238E27FC236}">
                <a16:creationId xmlns:a16="http://schemas.microsoft.com/office/drawing/2014/main" id="{EF86AA0B-D83A-4D6D-B32D-0187A6A38A31}"/>
              </a:ext>
            </a:extLst>
          </p:cNvPr>
          <p:cNvPicPr>
            <a:picLocks noChangeAspect="1"/>
          </p:cNvPicPr>
          <p:nvPr/>
        </p:nvPicPr>
        <p:blipFill>
          <a:blip r:embed="rId6">
            <a:alphaModFix/>
            <a:extLst>
              <a:ext uri="{BEBA8EAE-BF5A-486C-A8C5-ECC9F3942E4B}">
                <a14:imgProps xmlns:a14="http://schemas.microsoft.com/office/drawing/2010/main">
                  <a14:imgLayer r:embed="rId7">
                    <a14:imgEffect>
                      <a14:sharpenSoften amount="50000"/>
                    </a14:imgEffect>
                    <a14:imgEffect>
                      <a14:saturation sat="400000"/>
                    </a14:imgEffect>
                    <a14:imgEffect>
                      <a14:brightnessContrast bright="40000"/>
                    </a14:imgEffect>
                  </a14:imgLayer>
                </a14:imgProps>
              </a:ext>
            </a:extLst>
          </a:blip>
          <a:stretch>
            <a:fillRect/>
          </a:stretch>
        </p:blipFill>
        <p:spPr>
          <a:xfrm>
            <a:off x="3341552" y="5444734"/>
            <a:ext cx="365654" cy="345782"/>
          </a:xfrm>
          <a:prstGeom prst="rect">
            <a:avLst/>
          </a:prstGeom>
        </p:spPr>
      </p:pic>
      <p:sp>
        <p:nvSpPr>
          <p:cNvPr id="88" name="Rectangle 87">
            <a:extLst>
              <a:ext uri="{FF2B5EF4-FFF2-40B4-BE49-F238E27FC236}">
                <a16:creationId xmlns:a16="http://schemas.microsoft.com/office/drawing/2014/main" id="{2A1323DD-28BE-4810-9018-23ED2F3E5B88}"/>
              </a:ext>
            </a:extLst>
          </p:cNvPr>
          <p:cNvSpPr/>
          <p:nvPr/>
        </p:nvSpPr>
        <p:spPr>
          <a:xfrm>
            <a:off x="3659393" y="4545546"/>
            <a:ext cx="2847954" cy="3434210"/>
          </a:xfrm>
          <a:prstGeom prst="rect">
            <a:avLst/>
          </a:prstGeom>
        </p:spPr>
        <p:txBody>
          <a:bodyPr wrap="square" anchor="t">
            <a:spAutoFit/>
          </a:bodyPr>
          <a:lstStyle/>
          <a:p>
            <a:r>
              <a:rPr lang="en-US" sz="900" dirty="0">
                <a:solidFill>
                  <a:schemeClr val="bg1"/>
                </a:solidFill>
              </a:rPr>
              <a:t>This is background information </a:t>
            </a:r>
            <a:r>
              <a:rPr lang="en-US" sz="900" b="1" i="1" dirty="0">
                <a:solidFill>
                  <a:schemeClr val="bg1"/>
                </a:solidFill>
              </a:rPr>
              <a:t>ONLY. </a:t>
            </a:r>
          </a:p>
          <a:p>
            <a:r>
              <a:rPr lang="en-US" sz="900" dirty="0">
                <a:solidFill>
                  <a:schemeClr val="bg1"/>
                </a:solidFill>
              </a:rPr>
              <a:t>Be sure to customize to your operation and facilities.</a:t>
            </a:r>
          </a:p>
          <a:p>
            <a:endParaRPr lang="en-US" sz="900" dirty="0">
              <a:solidFill>
                <a:schemeClr val="bg1"/>
              </a:solidFill>
            </a:endParaRPr>
          </a:p>
          <a:p>
            <a:r>
              <a:rPr lang="en-US" sz="900" dirty="0">
                <a:solidFill>
                  <a:schemeClr val="bg1"/>
                </a:solidFill>
              </a:rPr>
              <a:t>Print copies of this sheet for yourself and each of the participants.</a:t>
            </a:r>
            <a:br>
              <a:rPr lang="en-US" sz="900" dirty="0">
                <a:solidFill>
                  <a:schemeClr val="bg1"/>
                </a:solidFill>
              </a:rPr>
            </a:br>
            <a:endParaRPr lang="en-US" sz="900" dirty="0">
              <a:solidFill>
                <a:schemeClr val="bg1"/>
              </a:solidFill>
            </a:endParaRPr>
          </a:p>
          <a:p>
            <a:r>
              <a:rPr lang="en-US" sz="900" dirty="0">
                <a:solidFill>
                  <a:schemeClr val="bg1"/>
                </a:solidFill>
              </a:rPr>
              <a:t>Lead a discussion with your workers about materials on this sheet at a location that is appropriate to the topic. Be sure to give real life examples whenever possible.</a:t>
            </a:r>
          </a:p>
          <a:p>
            <a:endParaRPr lang="en-US" sz="900" dirty="0">
              <a:solidFill>
                <a:schemeClr val="bg1"/>
              </a:solidFill>
            </a:endParaRPr>
          </a:p>
          <a:p>
            <a:r>
              <a:rPr lang="en-US" sz="900" dirty="0">
                <a:solidFill>
                  <a:schemeClr val="bg1"/>
                </a:solidFill>
              </a:rPr>
              <a:t>Be open to questions.</a:t>
            </a:r>
            <a:br>
              <a:rPr lang="en-US" sz="900" dirty="0">
                <a:solidFill>
                  <a:schemeClr val="bg1"/>
                </a:solidFill>
              </a:rPr>
            </a:br>
            <a:endParaRPr lang="en-US" sz="900" dirty="0">
              <a:solidFill>
                <a:schemeClr val="bg1"/>
              </a:solidFill>
            </a:endParaRPr>
          </a:p>
          <a:p>
            <a:r>
              <a:rPr lang="en-US" sz="900" dirty="0">
                <a:solidFill>
                  <a:schemeClr val="bg1"/>
                </a:solidFill>
              </a:rPr>
              <a:t>Conclude with a brief review of the main points or summary based on the discussion.</a:t>
            </a:r>
          </a:p>
          <a:p>
            <a:endParaRPr lang="en-US" sz="900" dirty="0">
              <a:solidFill>
                <a:schemeClr val="bg1"/>
              </a:solidFill>
            </a:endParaRPr>
          </a:p>
          <a:p>
            <a:r>
              <a:rPr lang="en-US" sz="900" dirty="0">
                <a:solidFill>
                  <a:schemeClr val="bg1"/>
                </a:solidFill>
              </a:rPr>
              <a:t>Fill in your operation name, location and the date on </a:t>
            </a:r>
            <a:br>
              <a:rPr lang="en-US" sz="900" dirty="0">
                <a:solidFill>
                  <a:schemeClr val="bg1"/>
                </a:solidFill>
              </a:rPr>
            </a:br>
            <a:r>
              <a:rPr lang="en-US" sz="900" dirty="0">
                <a:solidFill>
                  <a:schemeClr val="bg1"/>
                </a:solidFill>
              </a:rPr>
              <a:t>the sheet. Have each worker sign your sheet to confirm their attendance.</a:t>
            </a:r>
            <a:br>
              <a:rPr lang="en-US" sz="900" dirty="0">
                <a:solidFill>
                  <a:schemeClr val="bg1"/>
                </a:solidFill>
              </a:rPr>
            </a:br>
            <a:endParaRPr lang="en-US" sz="900" dirty="0">
              <a:solidFill>
                <a:schemeClr val="bg1"/>
              </a:solidFill>
            </a:endParaRPr>
          </a:p>
          <a:p>
            <a:pPr>
              <a:lnSpc>
                <a:spcPts val="1200"/>
              </a:lnSpc>
            </a:pPr>
            <a:r>
              <a:rPr lang="en-US" sz="900" dirty="0">
                <a:solidFill>
                  <a:schemeClr val="bg1"/>
                </a:solidFill>
              </a:rPr>
              <a:t>File your sheet in your worker training records to document the training experience.</a:t>
            </a:r>
          </a:p>
        </p:txBody>
      </p:sp>
      <p:pic>
        <p:nvPicPr>
          <p:cNvPr id="89" name="Picture 88" descr="A picture containing tree&#10;&#10;Description automatically generated">
            <a:extLst>
              <a:ext uri="{FF2B5EF4-FFF2-40B4-BE49-F238E27FC236}">
                <a16:creationId xmlns:a16="http://schemas.microsoft.com/office/drawing/2014/main" id="{CE4267C4-B3B0-4652-A248-4F3707CC25D1}"/>
              </a:ext>
            </a:extLst>
          </p:cNvPr>
          <p:cNvPicPr>
            <a:picLocks noChangeAspect="1"/>
          </p:cNvPicPr>
          <p:nvPr/>
        </p:nvPicPr>
        <p:blipFill>
          <a:blip r:embed="rId8">
            <a:alphaModFix/>
            <a:extLst>
              <a:ext uri="{BEBA8EAE-BF5A-486C-A8C5-ECC9F3942E4B}">
                <a14:imgProps xmlns:a14="http://schemas.microsoft.com/office/drawing/2010/main">
                  <a14:imgLayer r:embed="rId7">
                    <a14:imgEffect>
                      <a14:saturation sat="400000"/>
                    </a14:imgEffect>
                    <a14:imgEffect>
                      <a14:brightnessContrast bright="40000"/>
                    </a14:imgEffect>
                  </a14:imgLayer>
                </a14:imgProps>
              </a:ext>
            </a:extLst>
          </a:blip>
          <a:stretch>
            <a:fillRect/>
          </a:stretch>
        </p:blipFill>
        <p:spPr>
          <a:xfrm>
            <a:off x="3341552" y="4953930"/>
            <a:ext cx="365654" cy="345782"/>
          </a:xfrm>
          <a:prstGeom prst="rect">
            <a:avLst/>
          </a:prstGeom>
        </p:spPr>
      </p:pic>
      <p:pic>
        <p:nvPicPr>
          <p:cNvPr id="90" name="Picture 89" descr="A picture containing tree&#10;&#10;Description automatically generated">
            <a:extLst>
              <a:ext uri="{FF2B5EF4-FFF2-40B4-BE49-F238E27FC236}">
                <a16:creationId xmlns:a16="http://schemas.microsoft.com/office/drawing/2014/main" id="{E90FA471-C2EE-40C8-9FC2-D19161361E86}"/>
              </a:ext>
            </a:extLst>
          </p:cNvPr>
          <p:cNvPicPr>
            <a:picLocks noChangeAspect="1"/>
          </p:cNvPicPr>
          <p:nvPr/>
        </p:nvPicPr>
        <p:blipFill>
          <a:blip r:embed="rId8">
            <a:alphaModFix/>
            <a:extLst>
              <a:ext uri="{BEBA8EAE-BF5A-486C-A8C5-ECC9F3942E4B}">
                <a14:imgProps xmlns:a14="http://schemas.microsoft.com/office/drawing/2010/main">
                  <a14:imgLayer r:embed="rId7">
                    <a14:imgEffect>
                      <a14:saturation sat="400000"/>
                    </a14:imgEffect>
                    <a14:imgEffect>
                      <a14:brightnessContrast bright="40000"/>
                    </a14:imgEffect>
                  </a14:imgLayer>
                </a14:imgProps>
              </a:ext>
            </a:extLst>
          </a:blip>
          <a:stretch>
            <a:fillRect/>
          </a:stretch>
        </p:blipFill>
        <p:spPr>
          <a:xfrm>
            <a:off x="3341552" y="4545958"/>
            <a:ext cx="365654" cy="345782"/>
          </a:xfrm>
          <a:prstGeom prst="rect">
            <a:avLst/>
          </a:prstGeom>
        </p:spPr>
      </p:pic>
      <p:pic>
        <p:nvPicPr>
          <p:cNvPr id="91" name="Picture 90" descr="A picture containing tree&#10;&#10;Description automatically generated">
            <a:extLst>
              <a:ext uri="{FF2B5EF4-FFF2-40B4-BE49-F238E27FC236}">
                <a16:creationId xmlns:a16="http://schemas.microsoft.com/office/drawing/2014/main" id="{CA7EC144-FC50-47EA-8C13-DB35DE8848FA}"/>
              </a:ext>
            </a:extLst>
          </p:cNvPr>
          <p:cNvPicPr>
            <a:picLocks noChangeAspect="1"/>
          </p:cNvPicPr>
          <p:nvPr/>
        </p:nvPicPr>
        <p:blipFill>
          <a:blip r:embed="rId8">
            <a:alphaModFix/>
            <a:extLst>
              <a:ext uri="{BEBA8EAE-BF5A-486C-A8C5-ECC9F3942E4B}">
                <a14:imgProps xmlns:a14="http://schemas.microsoft.com/office/drawing/2010/main">
                  <a14:imgLayer r:embed="rId7">
                    <a14:imgEffect>
                      <a14:saturation sat="400000"/>
                    </a14:imgEffect>
                    <a14:imgEffect>
                      <a14:brightnessContrast bright="40000"/>
                    </a14:imgEffect>
                  </a14:imgLayer>
                </a14:imgProps>
              </a:ext>
            </a:extLst>
          </a:blip>
          <a:stretch>
            <a:fillRect/>
          </a:stretch>
        </p:blipFill>
        <p:spPr>
          <a:xfrm>
            <a:off x="3341552" y="5859289"/>
            <a:ext cx="365654" cy="345782"/>
          </a:xfrm>
          <a:prstGeom prst="rect">
            <a:avLst/>
          </a:prstGeom>
        </p:spPr>
      </p:pic>
      <p:pic>
        <p:nvPicPr>
          <p:cNvPr id="92" name="Picture 91" descr="A picture containing tree&#10;&#10;Description automatically generated">
            <a:extLst>
              <a:ext uri="{FF2B5EF4-FFF2-40B4-BE49-F238E27FC236}">
                <a16:creationId xmlns:a16="http://schemas.microsoft.com/office/drawing/2014/main" id="{F86238D2-D0C1-40E9-BF39-DE0662CF8DD7}"/>
              </a:ext>
            </a:extLst>
          </p:cNvPr>
          <p:cNvPicPr>
            <a:picLocks noChangeAspect="1"/>
          </p:cNvPicPr>
          <p:nvPr/>
        </p:nvPicPr>
        <p:blipFill>
          <a:blip r:embed="rId6">
            <a:alphaModFix/>
            <a:extLst>
              <a:ext uri="{BEBA8EAE-BF5A-486C-A8C5-ECC9F3942E4B}">
                <a14:imgProps xmlns:a14="http://schemas.microsoft.com/office/drawing/2010/main">
                  <a14:imgLayer r:embed="rId7">
                    <a14:imgEffect>
                      <a14:sharpenSoften amount="50000"/>
                    </a14:imgEffect>
                    <a14:imgEffect>
                      <a14:saturation sat="400000"/>
                    </a14:imgEffect>
                    <a14:imgEffect>
                      <a14:brightnessContrast bright="40000"/>
                    </a14:imgEffect>
                  </a14:imgLayer>
                </a14:imgProps>
              </a:ext>
            </a:extLst>
          </a:blip>
          <a:stretch>
            <a:fillRect/>
          </a:stretch>
        </p:blipFill>
        <p:spPr>
          <a:xfrm>
            <a:off x="3341552" y="6163176"/>
            <a:ext cx="365654" cy="345782"/>
          </a:xfrm>
          <a:prstGeom prst="rect">
            <a:avLst/>
          </a:prstGeom>
        </p:spPr>
      </p:pic>
      <p:pic>
        <p:nvPicPr>
          <p:cNvPr id="94" name="Picture 93" descr="A picture containing tree&#10;&#10;Description automatically generated">
            <a:extLst>
              <a:ext uri="{FF2B5EF4-FFF2-40B4-BE49-F238E27FC236}">
                <a16:creationId xmlns:a16="http://schemas.microsoft.com/office/drawing/2014/main" id="{D7977F57-B4CA-48EB-BD3C-FC37727C8338}"/>
              </a:ext>
            </a:extLst>
          </p:cNvPr>
          <p:cNvPicPr>
            <a:picLocks noChangeAspect="1"/>
          </p:cNvPicPr>
          <p:nvPr/>
        </p:nvPicPr>
        <p:blipFill>
          <a:blip r:embed="rId6">
            <a:alphaModFix/>
            <a:extLst>
              <a:ext uri="{BEBA8EAE-BF5A-486C-A8C5-ECC9F3942E4B}">
                <a14:imgProps xmlns:a14="http://schemas.microsoft.com/office/drawing/2010/main">
                  <a14:imgLayer r:embed="rId7">
                    <a14:imgEffect>
                      <a14:sharpenSoften amount="50000"/>
                    </a14:imgEffect>
                    <a14:imgEffect>
                      <a14:saturation sat="400000"/>
                    </a14:imgEffect>
                    <a14:imgEffect>
                      <a14:brightnessContrast bright="40000"/>
                    </a14:imgEffect>
                  </a14:imgLayer>
                </a14:imgProps>
              </a:ext>
            </a:extLst>
          </a:blip>
          <a:stretch>
            <a:fillRect/>
          </a:stretch>
        </p:blipFill>
        <p:spPr>
          <a:xfrm>
            <a:off x="3341552" y="6665039"/>
            <a:ext cx="365654" cy="345782"/>
          </a:xfrm>
          <a:prstGeom prst="rect">
            <a:avLst/>
          </a:prstGeom>
        </p:spPr>
      </p:pic>
      <p:pic>
        <p:nvPicPr>
          <p:cNvPr id="97" name="Picture 96" descr="A picture containing tree&#10;&#10;Description automatically generated">
            <a:extLst>
              <a:ext uri="{FF2B5EF4-FFF2-40B4-BE49-F238E27FC236}">
                <a16:creationId xmlns:a16="http://schemas.microsoft.com/office/drawing/2014/main" id="{4FDD201D-9798-4572-BD76-1318F74AE38A}"/>
              </a:ext>
            </a:extLst>
          </p:cNvPr>
          <p:cNvPicPr>
            <a:picLocks noChangeAspect="1"/>
          </p:cNvPicPr>
          <p:nvPr/>
        </p:nvPicPr>
        <p:blipFill>
          <a:blip r:embed="rId6">
            <a:alphaModFix/>
            <a:extLst>
              <a:ext uri="{BEBA8EAE-BF5A-486C-A8C5-ECC9F3942E4B}">
                <a14:imgProps xmlns:a14="http://schemas.microsoft.com/office/drawing/2010/main">
                  <a14:imgLayer r:embed="rId7">
                    <a14:imgEffect>
                      <a14:sharpenSoften amount="50000"/>
                    </a14:imgEffect>
                    <a14:imgEffect>
                      <a14:saturation sat="400000"/>
                    </a14:imgEffect>
                    <a14:imgEffect>
                      <a14:brightnessContrast bright="40000"/>
                    </a14:imgEffect>
                  </a14:imgLayer>
                </a14:imgProps>
              </a:ext>
            </a:extLst>
          </a:blip>
          <a:stretch>
            <a:fillRect/>
          </a:stretch>
        </p:blipFill>
        <p:spPr>
          <a:xfrm>
            <a:off x="3341552" y="7182509"/>
            <a:ext cx="365654" cy="345782"/>
          </a:xfrm>
          <a:prstGeom prst="rect">
            <a:avLst/>
          </a:prstGeom>
        </p:spPr>
      </p:pic>
      <p:pic>
        <p:nvPicPr>
          <p:cNvPr id="50" name="Picture 49" descr="A picture containing object, kit, table, drawing&#10;&#10;Description automatically generated">
            <a:extLst>
              <a:ext uri="{FF2B5EF4-FFF2-40B4-BE49-F238E27FC236}">
                <a16:creationId xmlns:a16="http://schemas.microsoft.com/office/drawing/2014/main" id="{1D36A7D2-C344-4859-9F00-EA8EEB99D1A4}"/>
              </a:ext>
            </a:extLst>
          </p:cNvPr>
          <p:cNvPicPr>
            <a:picLocks noChangeAspect="1"/>
          </p:cNvPicPr>
          <p:nvPr/>
        </p:nvPicPr>
        <p:blipFill>
          <a:blip r:embed="rId4">
            <a:alphaModFix/>
          </a:blip>
          <a:stretch>
            <a:fillRect/>
          </a:stretch>
        </p:blipFill>
        <p:spPr>
          <a:xfrm>
            <a:off x="5316698" y="3095786"/>
            <a:ext cx="611285" cy="611285"/>
          </a:xfrm>
          <a:prstGeom prst="rect">
            <a:avLst/>
          </a:prstGeom>
        </p:spPr>
      </p:pic>
      <p:sp>
        <p:nvSpPr>
          <p:cNvPr id="60" name="Rectangle 59">
            <a:extLst>
              <a:ext uri="{FF2B5EF4-FFF2-40B4-BE49-F238E27FC236}">
                <a16:creationId xmlns:a16="http://schemas.microsoft.com/office/drawing/2014/main" id="{A07AF448-1361-405E-A8B1-870453B7EE50}"/>
              </a:ext>
            </a:extLst>
          </p:cNvPr>
          <p:cNvSpPr/>
          <p:nvPr/>
        </p:nvSpPr>
        <p:spPr>
          <a:xfrm>
            <a:off x="7119038" y="6940203"/>
            <a:ext cx="2609869" cy="644492"/>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0380421E-A5F0-4544-896B-33788847ABD3}"/>
              </a:ext>
            </a:extLst>
          </p:cNvPr>
          <p:cNvSpPr/>
          <p:nvPr/>
        </p:nvSpPr>
        <p:spPr>
          <a:xfrm>
            <a:off x="7290364" y="6962620"/>
            <a:ext cx="2420972" cy="600164"/>
          </a:xfrm>
          <a:prstGeom prst="rect">
            <a:avLst/>
          </a:prstGeom>
        </p:spPr>
        <p:txBody>
          <a:bodyPr wrap="square" anchor="t">
            <a:spAutoFit/>
          </a:bodyPr>
          <a:lstStyle/>
          <a:p>
            <a:r>
              <a:rPr lang="en-US" sz="1100" b="1" dirty="0"/>
              <a:t>Fully shaded or air-conditioned</a:t>
            </a:r>
          </a:p>
          <a:p>
            <a:r>
              <a:rPr lang="en-US" sz="1100" b="1" dirty="0"/>
              <a:t>areas should be used for resting and cooling down.</a:t>
            </a:r>
          </a:p>
        </p:txBody>
      </p:sp>
      <p:pic>
        <p:nvPicPr>
          <p:cNvPr id="62" name="Picture 61" descr="A picture containing object, kit, table, drawing&#10;&#10;Description automatically generated">
            <a:extLst>
              <a:ext uri="{FF2B5EF4-FFF2-40B4-BE49-F238E27FC236}">
                <a16:creationId xmlns:a16="http://schemas.microsoft.com/office/drawing/2014/main" id="{F9458E4E-645E-46CD-880E-D7835D2997F2}"/>
              </a:ext>
            </a:extLst>
          </p:cNvPr>
          <p:cNvPicPr>
            <a:picLocks noChangeAspect="1"/>
          </p:cNvPicPr>
          <p:nvPr/>
        </p:nvPicPr>
        <p:blipFill>
          <a:blip r:embed="rId4">
            <a:alphaModFix/>
          </a:blip>
          <a:stretch>
            <a:fillRect/>
          </a:stretch>
        </p:blipFill>
        <p:spPr>
          <a:xfrm>
            <a:off x="6957487" y="7089668"/>
            <a:ext cx="332878" cy="332878"/>
          </a:xfrm>
          <a:prstGeom prst="rect">
            <a:avLst/>
          </a:prstGeom>
        </p:spPr>
      </p:pic>
    </p:spTree>
    <p:extLst>
      <p:ext uri="{BB962C8B-B14F-4D97-AF65-F5344CB8AC3E}">
        <p14:creationId xmlns:p14="http://schemas.microsoft.com/office/powerpoint/2010/main" val="3048501633"/>
      </p:ext>
    </p:extLst>
  </p:cSld>
  <p:clrMapOvr>
    <a:masterClrMapping/>
  </p:clrMapOvr>
  <p:transition spd="slow"/>
</p:sld>
</file>

<file path=ppt/theme/theme1.xml><?xml version="1.0" encoding="utf-8"?>
<a:theme xmlns:a="http://schemas.openxmlformats.org/drawingml/2006/main" name="Select 16-9 Theme">
  <a:themeElements>
    <a:clrScheme name="PD">
      <a:dk1>
        <a:srgbClr val="000000"/>
      </a:dk1>
      <a:lt1>
        <a:srgbClr val="FFFFFF"/>
      </a:lt1>
      <a:dk2>
        <a:srgbClr val="898989"/>
      </a:dk2>
      <a:lt2>
        <a:srgbClr val="D7D7D8"/>
      </a:lt2>
      <a:accent1>
        <a:srgbClr val="ED1C24"/>
      </a:accent1>
      <a:accent2>
        <a:srgbClr val="52565C"/>
      </a:accent2>
      <a:accent3>
        <a:srgbClr val="9F2823"/>
      </a:accent3>
      <a:accent4>
        <a:srgbClr val="393640"/>
      </a:accent4>
      <a:accent5>
        <a:srgbClr val="FFC000"/>
      </a:accent5>
      <a:accent6>
        <a:srgbClr val="00A690"/>
      </a:accent6>
      <a:hlink>
        <a:srgbClr val="000000"/>
      </a:hlink>
      <a:folHlink>
        <a:srgbClr val="57319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AF885B5A3A954393BFDAAE07E66348" ma:contentTypeVersion="13" ma:contentTypeDescription="Create a new document." ma:contentTypeScope="" ma:versionID="fc93cb355e9593c311ecadb34d59d371">
  <xsd:schema xmlns:xsd="http://www.w3.org/2001/XMLSchema" xmlns:xs="http://www.w3.org/2001/XMLSchema" xmlns:p="http://schemas.microsoft.com/office/2006/metadata/properties" xmlns:ns3="9711c11c-39c4-482c-ae1c-f55087effc16" xmlns:ns4="3094a54b-0bb6-43be-a3d4-89313b5b35d7" targetNamespace="http://schemas.microsoft.com/office/2006/metadata/properties" ma:root="true" ma:fieldsID="5351e33aa1e4c9b1efac8e58c6cf9318" ns3:_="" ns4:_="">
    <xsd:import namespace="9711c11c-39c4-482c-ae1c-f55087effc16"/>
    <xsd:import namespace="3094a54b-0bb6-43be-a3d4-89313b5b35d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11c11c-39c4-482c-ae1c-f55087effc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94a54b-0bb6-43be-a3d4-89313b5b35d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6758CD3-497A-41A8-A945-656EB225A2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11c11c-39c4-482c-ae1c-f55087effc16"/>
    <ds:schemaRef ds:uri="3094a54b-0bb6-43be-a3d4-89313b5b35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BEA09C-D4C9-4475-8A8C-58B4B7BAAB48}">
  <ds:schemaRefs>
    <ds:schemaRef ds:uri="http://schemas.microsoft.com/sharepoint/v3/contenttype/forms"/>
  </ds:schemaRefs>
</ds:datastoreItem>
</file>

<file path=customXml/itemProps3.xml><?xml version="1.0" encoding="utf-8"?>
<ds:datastoreItem xmlns:ds="http://schemas.openxmlformats.org/officeDocument/2006/customXml" ds:itemID="{82BFA625-B1AC-44F6-8EC8-F2EA6BDEBEA8}">
  <ds:schemaRefs>
    <ds:schemaRef ds:uri="http://purl.org/dc/dcmitype/"/>
    <ds:schemaRef ds:uri="9711c11c-39c4-482c-ae1c-f55087effc16"/>
    <ds:schemaRef ds:uri="http://schemas.microsoft.com/office/infopath/2007/PartnerControls"/>
    <ds:schemaRef ds:uri="http://schemas.microsoft.com/office/2006/metadata/properties"/>
    <ds:schemaRef ds:uri="http://schemas.microsoft.com/office/2006/documentManagement/types"/>
    <ds:schemaRef ds:uri="http://purl.org/dc/elements/1.1/"/>
    <ds:schemaRef ds:uri="3094a54b-0bb6-43be-a3d4-89313b5b35d7"/>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699</TotalTime>
  <Words>509</Words>
  <Application>Microsoft Office PowerPoint</Application>
  <PresentationFormat>Custom</PresentationFormat>
  <Paragraphs>54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Avenir Black</vt:lpstr>
      <vt:lpstr>Calibri</vt:lpstr>
      <vt:lpstr>Calibri Light</vt:lpstr>
      <vt:lpstr>Select 16-9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White</dc:creator>
  <cp:lastModifiedBy>Brian Arfons</cp:lastModifiedBy>
  <cp:revision>58</cp:revision>
  <cp:lastPrinted>2020-05-15T22:24:09Z</cp:lastPrinted>
  <dcterms:created xsi:type="dcterms:W3CDTF">2020-04-24T19:22:02Z</dcterms:created>
  <dcterms:modified xsi:type="dcterms:W3CDTF">2020-05-28T19:49:51Z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0x010100F7AF885B5A3A954393BFDAAE07E66348</vt:lpwstr>
  </property>
</Properties>
</file>